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4"/>
  </p:notesMasterIdLst>
  <p:sldIdLst>
    <p:sldId id="382" r:id="rId2"/>
    <p:sldId id="970" r:id="rId3"/>
    <p:sldId id="637" r:id="rId4"/>
    <p:sldId id="921" r:id="rId5"/>
    <p:sldId id="951" r:id="rId6"/>
    <p:sldId id="926" r:id="rId7"/>
    <p:sldId id="927" r:id="rId8"/>
    <p:sldId id="928" r:id="rId9"/>
    <p:sldId id="952" r:id="rId10"/>
    <p:sldId id="953" r:id="rId11"/>
    <p:sldId id="954" r:id="rId12"/>
    <p:sldId id="955" r:id="rId13"/>
    <p:sldId id="956" r:id="rId14"/>
    <p:sldId id="957" r:id="rId15"/>
    <p:sldId id="958" r:id="rId16"/>
    <p:sldId id="959" r:id="rId17"/>
    <p:sldId id="960" r:id="rId18"/>
    <p:sldId id="961" r:id="rId19"/>
    <p:sldId id="962" r:id="rId20"/>
    <p:sldId id="963" r:id="rId21"/>
    <p:sldId id="922" r:id="rId22"/>
    <p:sldId id="929" r:id="rId23"/>
    <p:sldId id="930" r:id="rId24"/>
    <p:sldId id="924" r:id="rId25"/>
    <p:sldId id="931" r:id="rId26"/>
    <p:sldId id="925" r:id="rId27"/>
    <p:sldId id="932" r:id="rId28"/>
    <p:sldId id="933" r:id="rId29"/>
    <p:sldId id="934" r:id="rId30"/>
    <p:sldId id="935" r:id="rId31"/>
    <p:sldId id="936" r:id="rId32"/>
    <p:sldId id="937" r:id="rId33"/>
    <p:sldId id="938" r:id="rId34"/>
    <p:sldId id="939" r:id="rId35"/>
    <p:sldId id="940" r:id="rId36"/>
    <p:sldId id="941" r:id="rId37"/>
    <p:sldId id="942" r:id="rId38"/>
    <p:sldId id="945" r:id="rId39"/>
    <p:sldId id="943" r:id="rId40"/>
    <p:sldId id="944" r:id="rId41"/>
    <p:sldId id="946" r:id="rId42"/>
    <p:sldId id="947" r:id="rId43"/>
    <p:sldId id="948" r:id="rId44"/>
    <p:sldId id="949" r:id="rId45"/>
    <p:sldId id="950" r:id="rId46"/>
    <p:sldId id="964" r:id="rId47"/>
    <p:sldId id="965" r:id="rId48"/>
    <p:sldId id="966" r:id="rId49"/>
    <p:sldId id="967" r:id="rId50"/>
    <p:sldId id="968" r:id="rId51"/>
    <p:sldId id="969" r:id="rId52"/>
    <p:sldId id="383" r:id="rId53"/>
  </p:sldIdLst>
  <p:sldSz cx="12192000" cy="6858000"/>
  <p:notesSz cx="6858000" cy="9144000"/>
  <p:embeddedFontLst>
    <p:embeddedFont>
      <p:font typeface="方正粗金陵简体" panose="02010600030101010101" charset="-122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2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A8302C"/>
    <a:srgbClr val="FFFFFF"/>
    <a:srgbClr val="979997"/>
    <a:srgbClr val="2F250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01" y="58"/>
      </p:cViewPr>
      <p:guideLst>
        <p:guide orient="horz" pos="224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20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image" Target="../media/image32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55.xml"/><Relationship Id="rId7" Type="http://schemas.openxmlformats.org/officeDocument/2006/relationships/image" Target="../media/image36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29870" y="2107565"/>
            <a:ext cx="11851640" cy="1731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Lecture8 </a:t>
            </a:r>
            <a:r>
              <a:rPr sz="4800">
                <a:sym typeface="+mn-ea"/>
              </a:rPr>
              <a:t>Classes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Qijun Zhao</a:t>
            </a:r>
          </a:p>
          <a:p>
            <a:r>
              <a:rPr lang="en-US" altLang="zh-CN"/>
              <a:t>College of Computer Science</a:t>
            </a:r>
          </a:p>
          <a:p>
            <a:r>
              <a:rPr lang="en-US" altLang="zh-CN"/>
              <a:t>Sichuan University</a:t>
            </a:r>
          </a:p>
          <a:p>
            <a:r>
              <a:rPr lang="en-US" altLang="zh-CN"/>
              <a:t>Spring 2023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7030"/>
            <a:ext cx="10969200" cy="475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/>
              <a:t>• If a smart pointer goes out-of-scope, the appropriate method to release resources</a:t>
            </a:r>
          </a:p>
          <a:p>
            <a:pPr marL="0" indent="0">
              <a:buNone/>
            </a:pPr>
            <a:r>
              <a:rPr lang="zh-CN" altLang="en-US"/>
              <a:t>is called automatically. The memory is not left dangling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• Smart pointers will automatically be set to </a:t>
            </a:r>
            <a:r>
              <a:rPr lang="zh-CN" altLang="en-US">
                <a:highlight>
                  <a:srgbClr val="C0C0C0"/>
                </a:highlight>
              </a:rPr>
              <a:t>nullptr</a:t>
            </a:r>
            <a:r>
              <a:rPr lang="zh-CN" altLang="en-US"/>
              <a:t> if not initialized or when</a:t>
            </a:r>
          </a:p>
          <a:p>
            <a:pPr marL="0" indent="0">
              <a:buNone/>
            </a:pPr>
            <a:r>
              <a:rPr lang="zh-CN" altLang="en-US"/>
              <a:t>memory has been released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•</a:t>
            </a:r>
            <a:r>
              <a:rPr lang="zh-CN" altLang="en-US">
                <a:highlight>
                  <a:srgbClr val="C0C0C0"/>
                </a:highlight>
              </a:rPr>
              <a:t> std::shared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r>
              <a:rPr lang="zh-CN" altLang="en-US"/>
              <a:t> provides automatic reference count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• If a special </a:t>
            </a:r>
            <a:r>
              <a:rPr lang="zh-CN" altLang="en-US">
                <a:highlight>
                  <a:srgbClr val="C0C0C0"/>
                </a:highlight>
              </a:rPr>
              <a:t>delete</a:t>
            </a:r>
            <a:r>
              <a:rPr lang="zh-CN" altLang="en-US"/>
              <a:t> function needs to be called, it will be specified in the pointer</a:t>
            </a:r>
          </a:p>
          <a:p>
            <a:pPr marL="0" indent="0">
              <a:buNone/>
            </a:pPr>
            <a:r>
              <a:rPr lang="zh-CN" altLang="en-US"/>
              <a:t>type and declaration, and will automatically be called on delete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Smart Pointers Benefits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9891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std::unique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r>
              <a:rPr lang="zh-CN" altLang="en-US"/>
              <a:t> is used to manage any dynamically allocated object that is </a:t>
            </a:r>
            <a:r>
              <a:rPr lang="zh-CN" altLang="en-US" u="sng"/>
              <a:t>not</a:t>
            </a:r>
            <a:r>
              <a:rPr lang="en-US" altLang="zh-CN" u="sng"/>
              <a:t> </a:t>
            </a:r>
            <a:r>
              <a:rPr lang="zh-CN" altLang="en-US" u="sng"/>
              <a:t>shared</a:t>
            </a:r>
            <a:r>
              <a:rPr lang="zh-CN" altLang="en-US"/>
              <a:t> by multiple objects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27200" y="1876425"/>
            <a:ext cx="9317355" cy="45961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100" y="1049020"/>
            <a:ext cx="10968990" cy="5134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std::unique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r>
              <a:rPr lang="zh-CN" altLang="en-US"/>
              <a:t> methods</a:t>
            </a:r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get()</a:t>
            </a:r>
            <a:r>
              <a:rPr lang="zh-CN" altLang="en-US"/>
              <a:t> returns the underlying pointer</a:t>
            </a:r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operator*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operator-&gt;</a:t>
            </a:r>
            <a:r>
              <a:rPr lang="zh-CN" altLang="en-US"/>
              <a:t> dereferences pointer to the managed object</a:t>
            </a:r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operator[]</a:t>
            </a:r>
            <a:r>
              <a:rPr lang="zh-CN" altLang="en-US"/>
              <a:t> provides indexed access to the stored array (if it supports random</a:t>
            </a:r>
          </a:p>
          <a:p>
            <a:pPr marL="0" indent="0">
              <a:buNone/>
            </a:pPr>
            <a:r>
              <a:rPr lang="zh-CN" altLang="en-US"/>
              <a:t>access iterator)</a:t>
            </a:r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release()</a:t>
            </a:r>
            <a:r>
              <a:rPr lang="zh-CN" altLang="en-US"/>
              <a:t> returns a pointer to the managed object and releases the ownership</a:t>
            </a:r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reset(ptr)</a:t>
            </a:r>
            <a:r>
              <a:rPr lang="zh-CN" altLang="en-US"/>
              <a:t> replaces the managed object with ptr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Utility method: </a:t>
            </a:r>
            <a:r>
              <a:rPr lang="zh-CN" altLang="en-US">
                <a:highlight>
                  <a:srgbClr val="C0C0C0"/>
                </a:highlight>
              </a:rPr>
              <a:t>std::make unique&lt;T&gt;()</a:t>
            </a:r>
            <a:r>
              <a:rPr lang="zh-CN" altLang="en-US"/>
              <a:t> creates a unique pointer of a class </a:t>
            </a:r>
            <a:r>
              <a:rPr lang="zh-CN" altLang="en-US">
                <a:highlight>
                  <a:srgbClr val="C0C0C0"/>
                </a:highlight>
              </a:rPr>
              <a:t>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that manages a new object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05610" y="1143000"/>
            <a:ext cx="8773795" cy="4759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1095" y="1353820"/>
            <a:ext cx="10033000" cy="4759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925" y="7899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Implement a custom deleter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7224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is the pointer type to be used for memory that can be owned by</a:t>
            </a:r>
            <a:r>
              <a:rPr lang="en-US" altLang="zh-CN"/>
              <a:t> </a:t>
            </a:r>
            <a:r>
              <a:rPr lang="zh-CN" altLang="en-US" u="sng"/>
              <a:t>multiple</a:t>
            </a:r>
            <a:r>
              <a:rPr lang="zh-CN" altLang="en-US"/>
              <a:t> resources at one time</a:t>
            </a:r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maintains a reference count of pointer objects. Data managed by</a:t>
            </a:r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 </a:t>
            </a:r>
            <a:r>
              <a:rPr lang="zh-CN" altLang="en-US"/>
              <a:t>is only freed when there are no remaining objects pointing to the data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std::shared ptr - Shared Pointer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54200" y="2846705"/>
            <a:ext cx="8889365" cy="35598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methods</a:t>
            </a: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get()</a:t>
            </a:r>
            <a:r>
              <a:rPr lang="zh-CN" altLang="en-US"/>
              <a:t> returns the underlying pointer</a:t>
            </a: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operator*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operator-&gt;</a:t>
            </a:r>
            <a:r>
              <a:rPr lang="zh-CN" altLang="en-US"/>
              <a:t> dereferences pointer to the managed object</a:t>
            </a: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use count()</a:t>
            </a:r>
            <a:r>
              <a:rPr lang="zh-CN" altLang="en-US"/>
              <a:t> returns the number of objects referring to the same manage</a:t>
            </a:r>
            <a:r>
              <a:rPr lang="en-US" altLang="zh-CN"/>
              <a:t>d </a:t>
            </a:r>
            <a:r>
              <a:rPr lang="zh-CN" altLang="en-US"/>
              <a:t>object</a:t>
            </a: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reset(ptr)</a:t>
            </a:r>
            <a:r>
              <a:rPr lang="zh-CN" altLang="en-US"/>
              <a:t> replaces the managed object with ptr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Utility method: </a:t>
            </a:r>
            <a:r>
              <a:rPr lang="zh-CN" altLang="en-US">
                <a:highlight>
                  <a:srgbClr val="C0C0C0"/>
                </a:highlight>
              </a:rPr>
              <a:t>std::make shared()</a:t>
            </a:r>
            <a:r>
              <a:rPr lang="zh-CN" altLang="en-US"/>
              <a:t> creates a shared pointer that manages a new</a:t>
            </a:r>
          </a:p>
          <a:p>
            <a:pPr marL="0" indent="0">
              <a:buNone/>
            </a:pPr>
            <a:r>
              <a:rPr lang="zh-CN" altLang="en-US"/>
              <a:t>object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std::shared ptr - Shared Pointer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16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std::shared ptr - Shared Pointer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4060" y="1243965"/>
            <a:ext cx="8308340" cy="4759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11235055" cy="475932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A </a:t>
            </a:r>
            <a:r>
              <a:rPr lang="zh-CN" altLang="en-US">
                <a:highlight>
                  <a:srgbClr val="C0C0C0"/>
                </a:highlight>
              </a:rPr>
              <a:t>std::weak ptr</a:t>
            </a:r>
            <a:r>
              <a:rPr lang="zh-CN" altLang="en-US"/>
              <a:t> is simply a </a:t>
            </a: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that is allowed to dangle (pointer</a:t>
            </a:r>
            <a:r>
              <a:rPr lang="en-US" altLang="zh-CN"/>
              <a:t> </a:t>
            </a:r>
            <a:r>
              <a:rPr lang="zh-CN" altLang="en-US"/>
              <a:t>not deallocated)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std::weak ptr - Weak Pointer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73275" y="2294255"/>
            <a:ext cx="8930640" cy="4106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It must be converted to </a:t>
            </a: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in order to access the referenced object</a:t>
            </a:r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std::weak ptr</a:t>
            </a:r>
            <a:r>
              <a:rPr lang="zh-CN" altLang="en-US"/>
              <a:t> methods</a:t>
            </a: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use count()</a:t>
            </a:r>
            <a:r>
              <a:rPr lang="zh-CN" altLang="en-US"/>
              <a:t> returns the number of objects referring to the same managed</a:t>
            </a:r>
            <a:r>
              <a:rPr lang="en-US" altLang="zh-CN"/>
              <a:t> </a:t>
            </a:r>
            <a:r>
              <a:rPr lang="zh-CN" altLang="en-US"/>
              <a:t>object</a:t>
            </a: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reset(ptr)</a:t>
            </a:r>
            <a:r>
              <a:rPr lang="zh-CN" altLang="en-US"/>
              <a:t> replaces the managed object with 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expired()</a:t>
            </a:r>
            <a:r>
              <a:rPr lang="zh-CN" altLang="en-US"/>
              <a:t> checks whether the referenced object was already deleted (true,</a:t>
            </a:r>
            <a:r>
              <a:rPr lang="en-US" altLang="zh-CN"/>
              <a:t> </a:t>
            </a:r>
            <a:r>
              <a:rPr lang="zh-CN" altLang="en-US"/>
              <a:t>false)</a:t>
            </a: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lock()</a:t>
            </a:r>
            <a:r>
              <a:rPr lang="zh-CN" altLang="en-US"/>
              <a:t> creates a std::shared ptr that manages the referenced object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std::weak ptr - Weak Pointer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19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BD7B58A-0515-7D19-C096-83CBE5221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86" y="837257"/>
            <a:ext cx="11648914" cy="58247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1. C++ Classes Introduction</a:t>
            </a:r>
          </a:p>
          <a:p>
            <a:pPr lvl="1"/>
            <a:r>
              <a:rPr lang="en-US" altLang="zh-CN" dirty="0"/>
              <a:t>1.1 class vs. struct</a:t>
            </a:r>
          </a:p>
          <a:p>
            <a:pPr lvl="1"/>
            <a:r>
              <a:rPr lang="en-US" altLang="zh-CN" dirty="0"/>
              <a:t>1.2 Data members and Function Members</a:t>
            </a:r>
          </a:p>
          <a:p>
            <a:pPr lvl="1"/>
            <a:r>
              <a:rPr lang="en-US" altLang="zh-CN" dirty="0"/>
              <a:t>1.3 RAII and Smart Pointers</a:t>
            </a:r>
          </a:p>
          <a:p>
            <a:r>
              <a:rPr lang="en-US" altLang="zh-CN" dirty="0"/>
              <a:t>2. Class Hierarchy</a:t>
            </a:r>
          </a:p>
          <a:p>
            <a:pPr lvl="1"/>
            <a:r>
              <a:rPr lang="en-US" altLang="zh-CN" dirty="0"/>
              <a:t>2.1 Access Specifiers</a:t>
            </a:r>
          </a:p>
          <a:p>
            <a:pPr lvl="1"/>
            <a:r>
              <a:rPr lang="en-US" altLang="zh-CN" dirty="0"/>
              <a:t>2.2 Inheritance Access Specifiers</a:t>
            </a:r>
          </a:p>
          <a:p>
            <a:r>
              <a:rPr lang="en-US" altLang="zh-CN" dirty="0"/>
              <a:t>3. Class Constructor and Destructor</a:t>
            </a:r>
          </a:p>
          <a:p>
            <a:pPr lvl="1"/>
            <a:r>
              <a:rPr lang="en-US" altLang="zh-CN" dirty="0"/>
              <a:t>3.1 Intro</a:t>
            </a:r>
          </a:p>
          <a:p>
            <a:pPr lvl="1"/>
            <a:r>
              <a:rPr lang="en-US" altLang="zh-CN" dirty="0"/>
              <a:t>3.2 Default Constructor</a:t>
            </a:r>
          </a:p>
          <a:p>
            <a:pPr lvl="1"/>
            <a:r>
              <a:rPr lang="en-US" altLang="zh-CN" dirty="0"/>
              <a:t>3.3 Class Initialization</a:t>
            </a:r>
          </a:p>
          <a:p>
            <a:pPr lvl="1"/>
            <a:r>
              <a:rPr lang="en-US" altLang="zh-CN" dirty="0"/>
              <a:t>3.4 Constructors and Inheritance</a:t>
            </a:r>
          </a:p>
          <a:p>
            <a:pPr lvl="1"/>
            <a:r>
              <a:rPr lang="en-US" altLang="zh-CN" dirty="0"/>
              <a:t>3.5 Delegate Constructor</a:t>
            </a:r>
          </a:p>
          <a:p>
            <a:pPr lvl="1"/>
            <a:r>
              <a:rPr lang="en-US" altLang="zh-CN" dirty="0"/>
              <a:t>3.6 explicit Keyword</a:t>
            </a:r>
          </a:p>
          <a:p>
            <a:pPr lvl="1"/>
            <a:r>
              <a:rPr lang="en-US" altLang="zh-CN" dirty="0"/>
              <a:t>3.7 Copy Constructor</a:t>
            </a:r>
          </a:p>
          <a:p>
            <a:pPr lvl="1"/>
            <a:r>
              <a:rPr lang="en-US" altLang="zh-CN" dirty="0"/>
              <a:t>3.8 Move Constructor</a:t>
            </a:r>
            <a:endParaRPr lang="zh-CN" altLang="en-US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A788CA-1FE9-96B3-91B2-D1E26D80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9847F-588E-7644-492F-CB4CB2A5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B9198BB-BCA7-7AC5-019C-02220466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Catalog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257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std::weak ptr - Weak Pointer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1090" y="1162685"/>
            <a:ext cx="8564880" cy="4759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2. Class Hierarchy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Child/Derived Class or Subclass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new class that inheriting variables and functions from another class is called a</a:t>
                      </a: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derived or child class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1245235" y="2990850"/>
          <a:ext cx="959104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Parent/Base Class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The closest class providing variables and functions of a derived class is called parent</a:t>
                      </a: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or base class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45235" y="4738370"/>
            <a:ext cx="90976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>
                <a:solidFill>
                  <a:srgbClr val="C00000"/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  <a:cs typeface="+mj-cs"/>
              </a:rPr>
              <a:t>Extend</a:t>
            </a:r>
            <a:r>
              <a:rPr lang="en-US" altLang="zh-CN" sz="2000">
                <a:solidFill>
                  <a:schemeClr val="dk1"/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  <a:cs typeface="+mj-cs"/>
              </a:rPr>
              <a:t> a base class refers to creating a new class which retains characteristics of the base class and on top it can add (and never remove) its own members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Class Hierarchy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1420" y="1318260"/>
            <a:ext cx="9782175" cy="4448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Class Hierarchy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30045" y="1313180"/>
            <a:ext cx="8924290" cy="4759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10365"/>
            <a:ext cx="10969200" cy="4759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/>
              <a:t>The</a:t>
            </a:r>
            <a:r>
              <a:rPr lang="zh-CN" altLang="en-US" b="1"/>
              <a:t> access specifiers</a:t>
            </a:r>
            <a:r>
              <a:rPr lang="zh-CN" altLang="en-US"/>
              <a:t> define the visibility of inherited members of the subsequent base</a:t>
            </a:r>
          </a:p>
          <a:p>
            <a:pPr marL="0" indent="0">
              <a:buNone/>
            </a:pPr>
            <a:r>
              <a:rPr lang="zh-CN" altLang="en-US"/>
              <a:t>class. The keywords </a:t>
            </a:r>
            <a:r>
              <a:rPr lang="zh-CN" altLang="en-US">
                <a:highlight>
                  <a:srgbClr val="C0C0C0"/>
                </a:highlight>
              </a:rPr>
              <a:t>public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private</a:t>
            </a:r>
            <a:r>
              <a:rPr lang="zh-CN" altLang="en-US"/>
              <a:t> , and </a:t>
            </a:r>
            <a:r>
              <a:rPr lang="zh-CN" altLang="en-US">
                <a:highlight>
                  <a:srgbClr val="C0C0C0"/>
                </a:highlight>
              </a:rPr>
              <a:t>protected</a:t>
            </a:r>
            <a:r>
              <a:rPr lang="zh-CN" altLang="en-US"/>
              <a:t> specify the sections of</a:t>
            </a:r>
            <a:r>
              <a:rPr lang="en-US" altLang="zh-CN"/>
              <a:t> </a:t>
            </a:r>
            <a:r>
              <a:rPr lang="zh-CN" altLang="en-US"/>
              <a:t>visibility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The goal of the access specifiers is to prevent a direct access to the internal</a:t>
            </a:r>
          </a:p>
          <a:p>
            <a:pPr marL="0" indent="0">
              <a:buNone/>
            </a:pPr>
            <a:r>
              <a:rPr lang="zh-CN" altLang="en-US"/>
              <a:t>representation of the class for avoiding wrong usage and potential inconsistency</a:t>
            </a:r>
          </a:p>
          <a:p>
            <a:pPr marL="0" indent="0">
              <a:buNone/>
            </a:pPr>
            <a:r>
              <a:rPr lang="zh-CN" altLang="en-US"/>
              <a:t>(access control)</a:t>
            </a:r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public</a:t>
            </a:r>
            <a:r>
              <a:rPr lang="zh-CN" altLang="en-US"/>
              <a:t>: No restriction (function members, derived classes, outside the class)</a:t>
            </a:r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protected</a:t>
            </a:r>
            <a:r>
              <a:rPr lang="zh-CN" altLang="en-US"/>
              <a:t>: Function members and derived classes access</a:t>
            </a:r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private</a:t>
            </a:r>
            <a:r>
              <a:rPr lang="zh-CN" altLang="en-US"/>
              <a:t>: Function members only access (internal)</a:t>
            </a:r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struct</a:t>
            </a:r>
            <a:r>
              <a:rPr lang="zh-CN" altLang="en-US"/>
              <a:t> has default </a:t>
            </a:r>
            <a:r>
              <a:rPr lang="zh-CN" altLang="en-US">
                <a:highlight>
                  <a:srgbClr val="C0C0C0"/>
                </a:highlight>
              </a:rPr>
              <a:t>public</a:t>
            </a:r>
            <a:r>
              <a:rPr lang="zh-CN" altLang="en-US"/>
              <a:t> members</a:t>
            </a:r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class</a:t>
            </a:r>
            <a:r>
              <a:rPr lang="zh-CN" altLang="en-US"/>
              <a:t> has default </a:t>
            </a:r>
            <a:r>
              <a:rPr lang="zh-CN" altLang="en-US">
                <a:highlight>
                  <a:srgbClr val="C0C0C0"/>
                </a:highlight>
              </a:rPr>
              <a:t>private</a:t>
            </a:r>
            <a:r>
              <a:rPr lang="zh-CN" altLang="en-US"/>
              <a:t> members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Access specifiers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Access specifiers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4365" y="1243965"/>
            <a:ext cx="8375650" cy="4759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71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access specifiers are also used for defining how the visibility is propagated from</a:t>
            </a:r>
            <a:r>
              <a:rPr lang="en-US" altLang="zh-CN"/>
              <a:t> </a:t>
            </a:r>
            <a:r>
              <a:rPr lang="zh-CN" altLang="en-US"/>
              <a:t>the base class to a specific derived class in the inheritance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Inheritance Access Specifiers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80640" y="1972945"/>
            <a:ext cx="6798310" cy="4453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Inheritance Access Specifiers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67865" y="1471930"/>
            <a:ext cx="8248650" cy="4467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Inheritance Access Specifiers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63445" y="1299210"/>
            <a:ext cx="7571105" cy="4759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501390"/>
            <a:ext cx="10968990" cy="162306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• A constructor is supposed to initialize all data members</a:t>
            </a:r>
          </a:p>
          <a:p>
            <a:pPr marL="0" indent="0">
              <a:buNone/>
            </a:pPr>
            <a:r>
              <a:rPr lang="zh-CN" altLang="en-US"/>
              <a:t>• We can define multiple constructors with different signatures</a:t>
            </a:r>
          </a:p>
          <a:p>
            <a:pPr marL="0" indent="0">
              <a:buNone/>
            </a:pPr>
            <a:r>
              <a:rPr lang="zh-CN" altLang="en-US"/>
              <a:t>• Any constructor can be constexpr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 Class Constructor and Destructor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3550" y="8788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3.1 Intro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Constructor [ctor]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constructor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is a special member function of a class that is executed when a new</a:t>
                      </a: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instance of that class is created</a:t>
                      </a:r>
                    </a:p>
                    <a:p>
                      <a:pPr>
                        <a:buNone/>
                      </a:pPr>
                      <a:r>
                        <a:rPr lang="en-US" altLang="zh-CN" sz="2000" b="0" u="sng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Goals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: initialization and resource acquisition</a:t>
                      </a:r>
                    </a:p>
                    <a:p>
                      <a:pPr>
                        <a:buNone/>
                      </a:pPr>
                      <a:r>
                        <a:rPr lang="en-US" altLang="zh-CN" sz="2000" b="0" u="sng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Syntax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: T(...) same named of the class and no return type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C++ Classes Introduction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7970" y="83058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spc="300">
                <a:solidFill>
                  <a:schemeClr val="tx1"/>
                </a:solidFill>
                <a:uFillTx/>
                <a:latin typeface="Times New Roman" panose="02020603050405020304" charset="0"/>
                <a:ea typeface="方正粗金陵简体" panose="02000000000000000000" charset="-122"/>
                <a:cs typeface="+mj-cs"/>
              </a:rPr>
              <a:t>1.1  class vs. struct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C/C++ Structure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structure (</a:t>
                      </a:r>
                      <a:r>
                        <a:rPr lang="en-US" altLang="zh-CN" sz="2000" b="0">
                          <a:solidFill>
                            <a:srgbClr val="0070C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struct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) is a collection of variables of the same or different data types under a single name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1245235" y="2990850"/>
          <a:ext cx="9591040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C++ Class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class (</a:t>
                      </a:r>
                      <a:r>
                        <a:rPr lang="en-US" altLang="zh-CN" sz="2000" b="0">
                          <a:solidFill>
                            <a:srgbClr val="0070C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class</a:t>
                      </a: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) extends the concept of structure to hold functions as members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1245235" y="4199255"/>
          <a:ext cx="959104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struct vs. class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Structures and classes are semantically equivalent. In general, struct represents passive</a:t>
                      </a: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objects, while class active objects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9925" y="2145665"/>
            <a:ext cx="10968990" cy="66929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Every class has always either an implicit or explicit default constructor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Default Constructor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30</a:t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928370" y="1030605"/>
          <a:ext cx="9591040" cy="89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Default Constructor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4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The 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default constructor T()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is a constructor with</a:t>
                      </a:r>
                      <a:r>
                        <a:rPr lang="en-US" altLang="zh-CN" sz="2000" b="0" u="sng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no argument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8370" y="2994660"/>
            <a:ext cx="9258300" cy="1257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8370" y="4431665"/>
            <a:ext cx="8886825" cy="1285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7315" y="58972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• An implicit default constructor is constexpr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Default Constructor Examples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2525" y="1500505"/>
            <a:ext cx="10010775" cy="3857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 implicit default constructor of a class is marked as deleted if (simplified):</a:t>
            </a:r>
          </a:p>
          <a:p>
            <a:r>
              <a:rPr lang="zh-CN" altLang="en-US"/>
              <a:t> It has any user-defined constructor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It has a non-static member/base class of reference/const type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Deleted Default Constructor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4420" y="2484755"/>
            <a:ext cx="9115425" cy="1247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4420" y="4630420"/>
            <a:ext cx="8534400" cy="1209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It has a non-static member/base class which has a deleted (or inaccessible)</a:t>
            </a:r>
            <a:r>
              <a:rPr lang="en-US" altLang="zh-CN"/>
              <a:t> </a:t>
            </a:r>
            <a:r>
              <a:rPr lang="zh-CN" altLang="en-US"/>
              <a:t>default constructor</a:t>
            </a:r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 It has a non-static member/base class with a deleted or inaccessible destructor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Deleted Default Constructor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63955" y="2430145"/>
            <a:ext cx="9182100" cy="1247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63955" y="4420870"/>
            <a:ext cx="9144000" cy="1247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 Initializer list is used for initializing the data members of a class or explicitly call</a:t>
            </a:r>
          </a:p>
          <a:p>
            <a:pPr marL="0" indent="0">
              <a:buNone/>
            </a:pPr>
            <a:r>
              <a:rPr lang="zh-CN" altLang="en-US"/>
              <a:t>the base class constructor before entering in the constructor body</a:t>
            </a:r>
          </a:p>
          <a:p>
            <a:pPr marL="0" indent="0">
              <a:buNone/>
            </a:pPr>
            <a:r>
              <a:rPr lang="zh-CN" altLang="en-US"/>
              <a:t>(Not to be confused with std::initializer list 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3.3 Class Initialization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1785" y="8858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3.3.1 Initializer List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79830" y="2988310"/>
            <a:ext cx="9667875" cy="3200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C++11 In-class non-static data members can be initialized where they are declared</a:t>
            </a:r>
          </a:p>
          <a:p>
            <a:pPr marL="0" indent="0">
              <a:buNone/>
            </a:pPr>
            <a:r>
              <a:rPr lang="zh-CN" altLang="en-US"/>
              <a:t>(NSDMI). A constructor can be used when run-time initialization is needed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3.3.2 In-Class Member Initializer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50010" y="2608580"/>
            <a:ext cx="9382125" cy="28670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46805" y="124338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Class members initialization follows the </a:t>
            </a:r>
            <a:r>
              <a:rPr lang="zh-CN" altLang="en-US" u="sng"/>
              <a:t>order of declarations</a:t>
            </a:r>
            <a:r>
              <a:rPr lang="zh-CN" altLang="en-US"/>
              <a:t> and not the order in the</a:t>
            </a:r>
          </a:p>
          <a:p>
            <a:pPr marL="0" indent="0">
              <a:buNone/>
            </a:pPr>
            <a:r>
              <a:rPr lang="zh-CN" altLang="en-US"/>
              <a:t>initialization list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3.3.3 Initialization Order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6155" y="2288540"/>
            <a:ext cx="9591675" cy="3838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949575"/>
            <a:ext cx="10968990" cy="3300095"/>
          </a:xfrm>
        </p:spPr>
        <p:txBody>
          <a:bodyPr/>
          <a:lstStyle/>
          <a:p>
            <a:r>
              <a:rPr lang="zh-CN" altLang="en-US"/>
              <a:t> </a:t>
            </a:r>
            <a:r>
              <a:rPr lang="zh-CN" altLang="en-US" b="1"/>
              <a:t>Minimizing Redundant Typenames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In function arguments</a:t>
            </a:r>
          </a:p>
          <a:p>
            <a:pPr marL="457200" lvl="1" indent="0">
              <a:buNone/>
            </a:pPr>
            <a:r>
              <a:rPr lang="zh-CN" altLang="en-US"/>
              <a:t>- In function returns</a:t>
            </a:r>
          </a:p>
          <a:p>
            <a:r>
              <a:rPr lang="zh-CN" altLang="en-US"/>
              <a:t>Solving the </a:t>
            </a:r>
            <a:r>
              <a:rPr lang="zh-CN" altLang="en-US" b="1"/>
              <a:t>“Most Vexing Parse” problem</a:t>
            </a:r>
          </a:p>
          <a:p>
            <a:pPr marL="457200" lvl="1" indent="0">
              <a:buNone/>
            </a:pPr>
            <a:r>
              <a:rPr lang="zh-CN" altLang="en-US"/>
              <a:t>- Constructor interpreted as function prototype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3.3.4 Uniform Initialization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37</a:t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Uniform Initialization ( C++11 )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Uniform Initialization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{}, also called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list-initialization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, is a way to fully initialize any</a:t>
                      </a: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object independently from its data type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85667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/>
              <a:t>Class constructors are </a:t>
            </a:r>
            <a:r>
              <a:rPr lang="zh-CN" altLang="en-US" b="1" u="sng"/>
              <a:t>never</a:t>
            </a:r>
            <a:r>
              <a:rPr lang="zh-CN" altLang="en-US" b="1"/>
              <a:t> inherited</a:t>
            </a:r>
          </a:p>
          <a:p>
            <a:pPr marL="0" indent="0">
              <a:buNone/>
            </a:pPr>
            <a:r>
              <a:rPr lang="zh-CN" altLang="en-US"/>
              <a:t>A </a:t>
            </a:r>
            <a:r>
              <a:rPr lang="zh-CN" altLang="en-US" i="1"/>
              <a:t>Derived</a:t>
            </a:r>
            <a:r>
              <a:rPr lang="zh-CN" altLang="en-US"/>
              <a:t> class </a:t>
            </a:r>
            <a:r>
              <a:rPr lang="zh-CN" altLang="en-US" u="sng"/>
              <a:t>must</a:t>
            </a:r>
            <a:r>
              <a:rPr lang="zh-CN" altLang="en-US"/>
              <a:t> call </a:t>
            </a:r>
            <a:r>
              <a:rPr lang="zh-CN" altLang="en-US" i="1"/>
              <a:t>implicitly</a:t>
            </a:r>
            <a:r>
              <a:rPr lang="zh-CN" altLang="en-US"/>
              <a:t> or </a:t>
            </a:r>
            <a:r>
              <a:rPr lang="zh-CN" altLang="en-US" i="1"/>
              <a:t>explicitly</a:t>
            </a:r>
            <a:r>
              <a:rPr lang="zh-CN" altLang="en-US"/>
              <a:t> a </a:t>
            </a:r>
            <a:r>
              <a:rPr lang="zh-CN" altLang="en-US" i="1"/>
              <a:t>Base</a:t>
            </a:r>
            <a:r>
              <a:rPr lang="zh-CN" altLang="en-US"/>
              <a:t> constructor </a:t>
            </a:r>
            <a:r>
              <a:rPr lang="zh-CN" altLang="en-US" u="sng"/>
              <a:t>before</a:t>
            </a:r>
            <a:r>
              <a:rPr lang="zh-CN" altLang="en-US"/>
              <a:t> the current</a:t>
            </a:r>
          </a:p>
          <a:p>
            <a:pPr marL="0" indent="0">
              <a:buNone/>
            </a:pPr>
            <a:r>
              <a:rPr lang="zh-CN" altLang="en-US"/>
              <a:t>class constructor</a:t>
            </a:r>
          </a:p>
          <a:p>
            <a:pPr marL="0" indent="0">
              <a:buNone/>
            </a:pPr>
            <a:r>
              <a:rPr lang="zh-CN" altLang="en-US" b="1"/>
              <a:t>Class constructors are called </a:t>
            </a:r>
            <a:r>
              <a:rPr lang="zh-CN" altLang="en-US" b="1" u="sng"/>
              <a:t>in order</a:t>
            </a:r>
            <a:r>
              <a:rPr lang="zh-CN" altLang="en-US" b="1"/>
              <a:t> from the top Base class to the most</a:t>
            </a:r>
          </a:p>
          <a:p>
            <a:pPr marL="0" indent="0">
              <a:buNone/>
            </a:pPr>
            <a:r>
              <a:rPr lang="zh-CN" altLang="en-US" b="1"/>
              <a:t>Derived class</a:t>
            </a:r>
            <a:r>
              <a:rPr lang="zh-CN" altLang="en-US"/>
              <a:t> (C++ objects are constructed like onions)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Constructors and Inheritance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7275" y="3429000"/>
            <a:ext cx="9791700" cy="3000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78174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/>
              <a:t>The problem:</a:t>
            </a:r>
          </a:p>
          <a:p>
            <a:pPr marL="0" indent="0">
              <a:buNone/>
            </a:pPr>
            <a:r>
              <a:rPr lang="zh-CN" altLang="en-US"/>
              <a:t>Most constructors usually perform identical initialization steps before executing</a:t>
            </a:r>
          </a:p>
          <a:p>
            <a:pPr marL="0" indent="0">
              <a:buNone/>
            </a:pPr>
            <a:r>
              <a:rPr lang="zh-CN" altLang="en-US"/>
              <a:t>individual operations</a:t>
            </a:r>
          </a:p>
          <a:p>
            <a:pPr marL="0" indent="0">
              <a:buNone/>
            </a:pPr>
            <a:r>
              <a:rPr lang="zh-CN" altLang="en-US"/>
              <a:t>C++11 A </a:t>
            </a:r>
            <a:r>
              <a:rPr lang="zh-CN" altLang="en-US" b="1"/>
              <a:t>delegate constructor </a:t>
            </a:r>
            <a:r>
              <a:rPr lang="zh-CN" altLang="en-US"/>
              <a:t>calls another constructor of the same class to reduce</a:t>
            </a:r>
          </a:p>
          <a:p>
            <a:pPr marL="0" indent="0">
              <a:buNone/>
            </a:pPr>
            <a:r>
              <a:rPr lang="zh-CN" altLang="en-US"/>
              <a:t>the repetitive code by adding a function that does all of the initialization steps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Delegate Constructor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8725" y="3143250"/>
            <a:ext cx="9734550" cy="335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996555" cy="705485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1.2 Class Members - Data and Function Members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245235" y="1579245"/>
          <a:ext cx="9591040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Data Member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Data within a class are called data members or class fields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1245235" y="2787650"/>
          <a:ext cx="9591040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Function Member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Functions within a class are called function members or methods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3.6 </a:t>
            </a:r>
            <a:r>
              <a:rPr lang="zh-CN" altLang="en-US"/>
              <a:t>explicit Keyword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40</a:t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1245235" y="119253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explicit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The 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explicit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keyword specifies that a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constructor 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or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conversion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function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(C++11) does not allow implicit conversions or copy-initialization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45235" y="2749550"/>
            <a:ext cx="3486150" cy="3467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80025" y="2749550"/>
            <a:ext cx="5762625" cy="3465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3.7 Copy Constructor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41</a:t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Copy Constructor</a:t>
                      </a:r>
                    </a:p>
                  </a:txBody>
                  <a:tcPr>
                    <a:solidFill>
                      <a:srgbClr val="A830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copy constructor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T(const T&amp;) creates a new object as a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deep copy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of an</a:t>
                      </a: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existing object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9985" y="2862580"/>
            <a:ext cx="9782175" cy="1571625"/>
          </a:xfrm>
          <a:prstGeom prst="rect">
            <a:avLst/>
          </a:prstGeom>
        </p:spPr>
      </p:pic>
      <p:sp>
        <p:nvSpPr>
          <p:cNvPr id="13" name="内容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8330" y="4516755"/>
            <a:ext cx="10968990" cy="173291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Every class always defines an implicit or explicit copy constructor</a:t>
            </a:r>
          </a:p>
          <a:p>
            <a:r>
              <a:rPr lang="zh-CN" altLang="en-US"/>
              <a:t> Even the copy constructor implicitly calls the default Base class constructor</a:t>
            </a:r>
          </a:p>
          <a:p>
            <a:r>
              <a:rPr lang="zh-CN" altLang="en-US"/>
              <a:t> Even the copy constructor is considered a non-default constructor</a:t>
            </a: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Copy Constructor Example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48130" y="1122045"/>
            <a:ext cx="8910955" cy="4759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890270"/>
            <a:ext cx="10968990" cy="5583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The copy constructor is used to:</a:t>
            </a:r>
          </a:p>
          <a:p>
            <a:r>
              <a:rPr lang="zh-CN" altLang="en-US" u="sng"/>
              <a:t>Initialize</a:t>
            </a:r>
            <a:r>
              <a:rPr lang="zh-CN" altLang="en-US"/>
              <a:t> one object from another one having the same type</a:t>
            </a:r>
          </a:p>
          <a:p>
            <a:pPr marL="457200" lvl="1" indent="0">
              <a:buNone/>
            </a:pPr>
            <a:r>
              <a:rPr lang="zh-CN" altLang="en-US"/>
              <a:t>- Direct constructor</a:t>
            </a:r>
          </a:p>
          <a:p>
            <a:pPr marL="457200" lvl="1" indent="0">
              <a:buNone/>
            </a:pPr>
            <a:r>
              <a:rPr lang="zh-CN" altLang="en-US"/>
              <a:t>- Assignment operator</a:t>
            </a:r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r>
              <a:rPr lang="zh-CN" altLang="en-US"/>
              <a:t>Copy an object which is passed by-value as </a:t>
            </a:r>
            <a:r>
              <a:rPr lang="zh-CN" altLang="en-US" u="sng"/>
              <a:t>input parameter</a:t>
            </a:r>
            <a:r>
              <a:rPr lang="zh-CN" altLang="en-US"/>
              <a:t> of a function</a:t>
            </a:r>
          </a:p>
          <a:p>
            <a:endParaRPr lang="zh-CN" altLang="en-US"/>
          </a:p>
          <a:p>
            <a:r>
              <a:rPr lang="zh-CN" altLang="en-US"/>
              <a:t>Copy an object which is returned as result from a function</a:t>
            </a:r>
          </a:p>
          <a:p>
            <a:pPr marL="0" indent="457200">
              <a:buNone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Copy Constructor Usage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64310" y="2696845"/>
            <a:ext cx="9058275" cy="160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58875" y="5083810"/>
            <a:ext cx="912495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58875" y="5913120"/>
            <a:ext cx="8677275" cy="295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Copy Constructor Usage Examples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3160" y="1490345"/>
            <a:ext cx="9878695" cy="4759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Pass by-value and Copy Constructor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47800" y="1142365"/>
            <a:ext cx="9288780" cy="4759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Is copying enough?</a:t>
            </a:r>
          </a:p>
          <a:p>
            <a:pPr marL="0" indent="0">
              <a:buNone/>
            </a:pPr>
            <a:r>
              <a:rPr lang="zh-CN" altLang="en-US"/>
              <a:t>We’ve learned about the default constructor, destructor, and</a:t>
            </a:r>
            <a:r>
              <a:rPr lang="en-US" altLang="zh-CN"/>
              <a:t> </a:t>
            </a:r>
            <a:r>
              <a:rPr lang="zh-CN" altLang="en-US"/>
              <a:t>the copy constructor and assignment operator.</a:t>
            </a:r>
          </a:p>
          <a:p>
            <a:pPr marL="0" indent="0">
              <a:buNone/>
            </a:pPr>
            <a:r>
              <a:rPr lang="zh-CN" altLang="en-US"/>
              <a:t>● We can create an object, get rid of it, and copy its</a:t>
            </a:r>
            <a:r>
              <a:rPr lang="en-US" altLang="zh-CN"/>
              <a:t> </a:t>
            </a:r>
            <a:r>
              <a:rPr lang="zh-CN" altLang="en-US"/>
              <a:t>values to another object!</a:t>
            </a:r>
          </a:p>
          <a:p>
            <a:pPr marL="0" indent="0">
              <a:buNone/>
            </a:pPr>
            <a:r>
              <a:rPr lang="zh-CN" altLang="en-US"/>
              <a:t>● Is this ever insufficient?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3.8 Move Constructor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46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This can be wasteful!</a:t>
            </a:r>
          </a:p>
          <a:p>
            <a:pPr marL="0" indent="0">
              <a:buNone/>
            </a:pPr>
            <a:r>
              <a:rPr lang="zh-CN" altLang="en-US"/>
              <a:t>Let's say we had to copy our current StringTable into another, whose reference is</a:t>
            </a:r>
          </a:p>
          <a:p>
            <a:pPr marL="0" indent="0">
              <a:buNone/>
            </a:pPr>
            <a:r>
              <a:rPr lang="zh-CN" altLang="en-US"/>
              <a:t>given to us, and we have no use for our StringTable afterwards.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68095" y="3130550"/>
            <a:ext cx="9481185" cy="30276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441450" y="3926840"/>
            <a:ext cx="5734685" cy="49784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96630" y="4301490"/>
            <a:ext cx="2980690" cy="1198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The copy constructor will</a:t>
            </a:r>
          </a:p>
          <a:p>
            <a:r>
              <a:rPr lang="zh-CN" altLang="en-US"/>
              <a:t>copy every value in the</a:t>
            </a:r>
          </a:p>
          <a:p>
            <a:r>
              <a:rPr lang="zh-CN" altLang="en-US"/>
              <a:t>values map one by one!</a:t>
            </a:r>
          </a:p>
          <a:p>
            <a:r>
              <a:rPr lang="zh-CN" altLang="en-US"/>
              <a:t>Very slowly!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There are six special member functions!</a:t>
            </a:r>
          </a:p>
          <a:p>
            <a:pPr marL="0" indent="0">
              <a:buNone/>
            </a:pPr>
            <a:r>
              <a:rPr lang="zh-CN" altLang="en-US"/>
              <a:t>These functions are generated only when they're called (and</a:t>
            </a:r>
          </a:p>
          <a:p>
            <a:pPr marL="0" indent="0">
              <a:buNone/>
            </a:pPr>
            <a:r>
              <a:rPr lang="zh-CN" altLang="en-US"/>
              <a:t>before any are explicitly defined by you):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43965" y="3429000"/>
            <a:ext cx="9121775" cy="2406650"/>
          </a:xfrm>
          <a:prstGeom prst="rect">
            <a:avLst/>
          </a:prstGeom>
        </p:spPr>
      </p:pic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1558925" y="5120640"/>
            <a:ext cx="8732520" cy="49784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563485" y="4304030"/>
            <a:ext cx="298069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Let’s talk about it now!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● Move constructors and move assignment operators will</a:t>
            </a:r>
          </a:p>
          <a:p>
            <a:pPr marL="0" indent="0">
              <a:buNone/>
            </a:pPr>
            <a:r>
              <a:rPr lang="zh-CN" altLang="en-US"/>
              <a:t>perform "memberwise moves."</a:t>
            </a:r>
          </a:p>
          <a:p>
            <a:pPr marL="0" indent="0">
              <a:buNone/>
            </a:pPr>
            <a:r>
              <a:rPr lang="zh-CN" altLang="en-US"/>
              <a:t>● Defining a move assignment operator</a:t>
            </a:r>
            <a:r>
              <a:rPr lang="zh-CN" altLang="en-US" b="1"/>
              <a:t> prevents generation </a:t>
            </a:r>
            <a:r>
              <a:rPr lang="zh-CN" altLang="en-US"/>
              <a:t>of</a:t>
            </a:r>
            <a:r>
              <a:rPr lang="en-US" altLang="zh-CN"/>
              <a:t> </a:t>
            </a:r>
            <a:r>
              <a:rPr lang="zh-CN" altLang="en-US"/>
              <a:t>a move copy constructor, and vice versa.</a:t>
            </a:r>
          </a:p>
          <a:p>
            <a:pPr marL="0" indent="457200">
              <a:buNone/>
            </a:pPr>
            <a:r>
              <a:rPr lang="zh-CN" altLang="en-US"/>
              <a:t>○ If the move assignment operator needs to be</a:t>
            </a:r>
            <a:r>
              <a:rPr lang="en-US" altLang="zh-CN"/>
              <a:t> </a:t>
            </a:r>
            <a:r>
              <a:rPr lang="zh-CN" altLang="en-US"/>
              <a:t>re-implemented, there'd likely be a problem with the</a:t>
            </a:r>
            <a:r>
              <a:rPr lang="en-US" altLang="zh-CN"/>
              <a:t> </a:t>
            </a:r>
            <a:r>
              <a:rPr lang="zh-CN" altLang="en-US"/>
              <a:t>move constructor!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Move operations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8256905" y="1784985"/>
            <a:ext cx="298069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Unlike copy operations!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b="1">
                <a:solidFill>
                  <a:srgbClr val="C00000"/>
                </a:solidFill>
              </a:rPr>
              <a:t>Holding a resource is a </a:t>
            </a:r>
            <a:r>
              <a:rPr lang="zh-CN" altLang="en-US" b="1" u="sng">
                <a:solidFill>
                  <a:srgbClr val="C00000"/>
                </a:solidFill>
              </a:rPr>
              <a:t>class invariant</a:t>
            </a:r>
            <a:r>
              <a:rPr lang="zh-CN" altLang="en-US" b="1">
                <a:solidFill>
                  <a:srgbClr val="C00000"/>
                </a:solidFill>
              </a:rPr>
              <a:t>, and is tied to object</a:t>
            </a:r>
            <a:r>
              <a:rPr lang="en-US" altLang="zh-CN" b="1">
                <a:solidFill>
                  <a:srgbClr val="C00000"/>
                </a:solidFill>
              </a:rPr>
              <a:t> </a:t>
            </a:r>
            <a:r>
              <a:rPr lang="zh-CN" altLang="en-US" b="1">
                <a:solidFill>
                  <a:srgbClr val="C00000"/>
                </a:solidFill>
              </a:rPr>
              <a:t>lifetime</a:t>
            </a:r>
          </a:p>
          <a:p>
            <a:pPr marL="0" indent="0">
              <a:buNone/>
            </a:pPr>
            <a:r>
              <a:rPr lang="zh-CN" altLang="en-US" b="1"/>
              <a:t>RAII Idiom consists in three steps:</a:t>
            </a:r>
          </a:p>
          <a:p>
            <a:pPr marL="0" indent="0">
              <a:buNone/>
            </a:pPr>
            <a:r>
              <a:rPr lang="zh-CN" altLang="en-US"/>
              <a:t>• Encapsulate a resource into a class (constructor)</a:t>
            </a:r>
          </a:p>
          <a:p>
            <a:pPr marL="0" indent="0">
              <a:buNone/>
            </a:pPr>
            <a:r>
              <a:rPr lang="zh-CN" altLang="en-US"/>
              <a:t>• Use the resource via a local instance of the class</a:t>
            </a:r>
          </a:p>
          <a:p>
            <a:pPr marL="0" indent="0">
              <a:buNone/>
            </a:pPr>
            <a:r>
              <a:rPr lang="zh-CN" altLang="en-US"/>
              <a:t>• The resource is automatically releases when the object gets out of scope</a:t>
            </a:r>
          </a:p>
          <a:p>
            <a:pPr marL="0" indent="457200">
              <a:buNone/>
            </a:pPr>
            <a:r>
              <a:rPr lang="zh-CN" altLang="en-US" i="1"/>
              <a:t>(destructor)</a:t>
            </a:r>
          </a:p>
          <a:p>
            <a:pPr marL="0" indent="457200">
              <a:buNone/>
            </a:pPr>
            <a:endParaRPr lang="zh-CN" altLang="en-US" i="1"/>
          </a:p>
          <a:p>
            <a:pPr marL="0" indent="0">
              <a:buNone/>
            </a:pPr>
            <a:r>
              <a:rPr lang="zh-CN" altLang="en-US" u="sng"/>
              <a:t>Implication 1</a:t>
            </a:r>
            <a:r>
              <a:rPr lang="zh-CN" altLang="en-US"/>
              <a:t>: C++ programming language does not require the garbage collector!!</a:t>
            </a:r>
          </a:p>
          <a:p>
            <a:pPr marL="0" indent="0">
              <a:buNone/>
            </a:pPr>
            <a:r>
              <a:rPr lang="zh-CN" altLang="en-US" u="sng"/>
              <a:t>Implication 2</a:t>
            </a:r>
            <a:r>
              <a:rPr lang="zh-CN" altLang="en-US"/>
              <a:t>:The programmer has the responsibility to manage the resources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1.3 RAII and Smart Pointers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9905" y="8305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1.3.1 </a:t>
            </a:r>
            <a:r>
              <a:rPr lang="zh-CN" altLang="en-US"/>
              <a:t>RAII Idiom - Resource Acquisition is Initialization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Move constructors and operators are only generated if:</a:t>
            </a:r>
          </a:p>
          <a:p>
            <a:pPr marL="0" indent="0">
              <a:buNone/>
            </a:pPr>
            <a:r>
              <a:rPr lang="zh-CN" altLang="en-US"/>
              <a:t>● No copy operations are declared</a:t>
            </a:r>
          </a:p>
          <a:p>
            <a:pPr marL="0" indent="0">
              <a:buNone/>
            </a:pPr>
            <a:r>
              <a:rPr lang="zh-CN" altLang="en-US"/>
              <a:t>● No move operations are declared</a:t>
            </a:r>
          </a:p>
          <a:p>
            <a:pPr marL="0" indent="0">
              <a:buNone/>
            </a:pPr>
            <a:r>
              <a:rPr lang="zh-CN" altLang="en-US"/>
              <a:t>● No destructor is declared</a:t>
            </a:r>
          </a:p>
          <a:p>
            <a:pPr marL="0" indent="0">
              <a:buNone/>
            </a:pPr>
            <a:r>
              <a:rPr lang="zh-CN" altLang="en-US"/>
              <a:t>Declaring any of these will get rid of the default C++</a:t>
            </a:r>
            <a:r>
              <a:rPr lang="en-US" altLang="zh-CN"/>
              <a:t> </a:t>
            </a:r>
            <a:r>
              <a:rPr lang="zh-CN" altLang="en-US"/>
              <a:t>generated operations.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Caveats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50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If we want to explicitly support move operations, we can set</a:t>
            </a:r>
            <a:r>
              <a:rPr lang="en-US" altLang="zh-CN"/>
              <a:t> </a:t>
            </a:r>
            <a:r>
              <a:rPr lang="zh-CN" altLang="en-US"/>
              <a:t>the operators to default: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Caveats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8330" y="2719705"/>
            <a:ext cx="11063605" cy="1534160"/>
          </a:xfrm>
          <a:prstGeom prst="rect">
            <a:avLst/>
          </a:prstGeom>
        </p:spPr>
      </p:pic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2967990" y="2983230"/>
            <a:ext cx="1454150" cy="49784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883910" y="2291080"/>
            <a:ext cx="87757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/>
              <a:t>???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lstStyle/>
          <a:p>
            <a:r>
              <a:rPr lang="en-US" altLang="zh-CN" sz="2800"/>
              <a:t>Qijun Zhao</a:t>
            </a:r>
          </a:p>
          <a:p>
            <a:r>
              <a:rPr lang="en-US" altLang="zh-CN" sz="2800"/>
              <a:t>qjzhao@scu.edu.cn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struct/class Declaration and Definition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9265" y="10293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方正粗金陵简体" panose="02000000000000000000" charset="-122"/>
                <a:ea typeface="方正粗金陵简体" panose="02000000000000000000" charset="-122"/>
              </a:rPr>
              <a:t>struct declaration and definition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2020" y="1571625"/>
            <a:ext cx="9991725" cy="1857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9265" y="37153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方正粗金陵简体" panose="02000000000000000000" charset="-122"/>
                <a:ea typeface="方正粗金陵简体" panose="02000000000000000000" charset="-122"/>
              </a:rPr>
              <a:t>class declaration and definition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2020" y="4161155"/>
            <a:ext cx="9782175" cy="1876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529955" cy="705485"/>
          </a:xfrm>
        </p:spPr>
        <p:txBody>
          <a:bodyPr>
            <a:normAutofit/>
          </a:bodyPr>
          <a:lstStyle/>
          <a:p>
            <a:r>
              <a:rPr lang="zh-CN" altLang="en-US"/>
              <a:t>struct/class Function Declaration and Definition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1420" y="1637665"/>
            <a:ext cx="9686925" cy="34956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struct/class Members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00505" y="1299845"/>
            <a:ext cx="9315450" cy="44577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981075"/>
            <a:ext cx="10968990" cy="5268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>
                <a:solidFill>
                  <a:srgbClr val="C00000"/>
                </a:solidFill>
              </a:rPr>
              <a:t>Smart pointer</a:t>
            </a:r>
            <a:r>
              <a:rPr lang="zh-CN" altLang="en-US"/>
              <a:t> is a pointer-like type with some additional functionality, e.g. automatic</a:t>
            </a:r>
          </a:p>
          <a:p>
            <a:pPr marL="0" indent="0">
              <a:buNone/>
            </a:pPr>
            <a:r>
              <a:rPr lang="zh-CN" altLang="en-US"/>
              <a:t>memory deallocation (when the pointer is no longer in use, the memory it points to is</a:t>
            </a:r>
          </a:p>
          <a:p>
            <a:pPr marL="0" indent="0">
              <a:buNone/>
            </a:pPr>
            <a:r>
              <a:rPr lang="zh-CN" altLang="en-US"/>
              <a:t>deallocated), reference counting, etc.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C++11 provides three smart pointer types:</a:t>
            </a:r>
          </a:p>
          <a:p>
            <a:pPr marL="457200" lvl="1" indent="0">
              <a:buNone/>
            </a:pPr>
            <a:r>
              <a:rPr lang="zh-CN" altLang="en-US" b="1"/>
              <a:t>• std::unique ptr</a:t>
            </a:r>
          </a:p>
          <a:p>
            <a:pPr marL="457200" lvl="1" indent="0">
              <a:buNone/>
            </a:pPr>
            <a:r>
              <a:rPr lang="zh-CN" altLang="en-US" b="1"/>
              <a:t>• std::shared ptr</a:t>
            </a:r>
          </a:p>
          <a:p>
            <a:pPr marL="457200" lvl="1" indent="0">
              <a:buNone/>
            </a:pPr>
            <a:r>
              <a:rPr lang="zh-CN" altLang="en-US" b="1"/>
              <a:t>• std::weak ptr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Smart pointers prevent most situations of memory leaks by making the memory</a:t>
            </a:r>
          </a:p>
          <a:p>
            <a:pPr marL="0" indent="0">
              <a:buNone/>
            </a:pPr>
            <a:r>
              <a:rPr lang="zh-CN" altLang="en-US"/>
              <a:t>deallocation automatic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1.3.2 Smart pointers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UyNzgxNGQzNzM0MjcyOTE2ZWUyODgwMTQyMzVhMWUifQ=="/>
  <p:tag name="KSO_WPP_MARK_KEY" val="37753593-3093-430c-9299-ff37dae805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65"/>
  <p:tag name="TABLE_ENDDRAG_RECT" val="98*235*755*65"/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82"/>
  <p:tag name="TABLE_ENDDRAG_RECT" val="98*124*755*82"/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014,&quot;width&quot;:10706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65"/>
  <p:tag name="TABLE_ENDDRAG_RECT" val="98*235*755*65"/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65"/>
  <p:tag name="TABLE_ENDDRAG_RECT" val="98*235*755*65"/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65"/>
  <p:tag name="TABLE_ENDDRAG_RECT" val="98*235*755*65"/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65"/>
  <p:tag name="TABLE_ENDDRAG_RECT" val="98*235*755*65"/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65"/>
  <p:tag name="TABLE_ENDDRAG_RECT" val="98*235*755*65"/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65"/>
  <p:tag name="TABLE_ENDDRAG_RECT" val="98*235*755*6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82"/>
  <p:tag name="TABLE_ENDDRAG_RECT" val="98*124*755*82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82"/>
  <p:tag name="TABLE_ENDDRAG_RECT" val="98*124*755*82"/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82"/>
  <p:tag name="TABLE_ENDDRAG_RECT" val="98*124*755*82"/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5*82"/>
  <p:tag name="TABLE_ENDDRAG_RECT" val="98*124*755*82"/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2101</Words>
  <Application>Microsoft Office PowerPoint</Application>
  <PresentationFormat>宽屏</PresentationFormat>
  <Paragraphs>315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Calibri</vt:lpstr>
      <vt:lpstr>Wingdings</vt:lpstr>
      <vt:lpstr>Arial</vt:lpstr>
      <vt:lpstr>Times New Roman</vt:lpstr>
      <vt:lpstr>方正粗金陵简体</vt:lpstr>
      <vt:lpstr>Office 主题​​</vt:lpstr>
      <vt:lpstr>Object Oriented Programming—C++ Lecture8 Classes</vt:lpstr>
      <vt:lpstr>Catalog</vt:lpstr>
      <vt:lpstr>1. C++ Classes Introduction</vt:lpstr>
      <vt:lpstr>1.2 Class Members - Data and Function Members</vt:lpstr>
      <vt:lpstr>1.3 RAII and Smart Pointers</vt:lpstr>
      <vt:lpstr>struct/class Declaration and Definition</vt:lpstr>
      <vt:lpstr>struct/class Function Declaration and Definition</vt:lpstr>
      <vt:lpstr>struct/class Members</vt:lpstr>
      <vt:lpstr>1.3.2 Smart pointers</vt:lpstr>
      <vt:lpstr>Smart Pointers Benefits</vt:lpstr>
      <vt:lpstr>std::unique ptr - Unique Pointer</vt:lpstr>
      <vt:lpstr>std::unique ptr - Unique Pointer </vt:lpstr>
      <vt:lpstr>std::unique ptr - Unique Pointer </vt:lpstr>
      <vt:lpstr>std::unique ptr - Unique Pointer </vt:lpstr>
      <vt:lpstr>std::shared ptr - Shared Pointer </vt:lpstr>
      <vt:lpstr>std::shared ptr - Shared Pointer </vt:lpstr>
      <vt:lpstr>std::shared ptr - Shared Pointer </vt:lpstr>
      <vt:lpstr>std::weak ptr - Weak Pointer </vt:lpstr>
      <vt:lpstr>std::weak ptr - Weak Pointer </vt:lpstr>
      <vt:lpstr>std::weak ptr - Weak Pointer </vt:lpstr>
      <vt:lpstr>2. Class Hierarchy</vt:lpstr>
      <vt:lpstr>Class Hierarchy</vt:lpstr>
      <vt:lpstr>Class Hierarchy </vt:lpstr>
      <vt:lpstr>2.1 Access specifiers</vt:lpstr>
      <vt:lpstr>Access specifiers </vt:lpstr>
      <vt:lpstr>2.2 Inheritance Access Specifiers</vt:lpstr>
      <vt:lpstr>Inheritance Access Specifiers </vt:lpstr>
      <vt:lpstr>Inheritance Access Specifiers </vt:lpstr>
      <vt:lpstr>3. Class Constructor and Destructor</vt:lpstr>
      <vt:lpstr>3.2 Default Constructor</vt:lpstr>
      <vt:lpstr>Default Constructor Examples</vt:lpstr>
      <vt:lpstr>Deleted Default Constructor </vt:lpstr>
      <vt:lpstr>Deleted Default Constructor </vt:lpstr>
      <vt:lpstr>3.3 Class Initialization</vt:lpstr>
      <vt:lpstr>3.3.2 In-Class Member Initializer</vt:lpstr>
      <vt:lpstr>3.3.3 Initialization Order</vt:lpstr>
      <vt:lpstr>3.3.4 Uniform Initialization</vt:lpstr>
      <vt:lpstr>3.4 Constructors and Inheritance</vt:lpstr>
      <vt:lpstr>3.5 Delegate Constructor</vt:lpstr>
      <vt:lpstr>3.6 explicit Keyword</vt:lpstr>
      <vt:lpstr>3.7 Copy Constructor</vt:lpstr>
      <vt:lpstr>Copy Constructor Example</vt:lpstr>
      <vt:lpstr>Copy Constructor Usage</vt:lpstr>
      <vt:lpstr>Copy Constructor Usage Examples</vt:lpstr>
      <vt:lpstr>Pass by-value and Copy Constructor</vt:lpstr>
      <vt:lpstr>3.8 Move Constructor</vt:lpstr>
      <vt:lpstr>PowerPoint 演示文稿</vt:lpstr>
      <vt:lpstr>PowerPoint 演示文稿</vt:lpstr>
      <vt:lpstr>Move operations</vt:lpstr>
      <vt:lpstr>Caveats</vt:lpstr>
      <vt:lpstr>Caveats</vt:lpstr>
      <vt:lpstr>Coding for love,  Coding for the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zhzhh</dc:creator>
  <cp:lastModifiedBy>张 中辉</cp:lastModifiedBy>
  <cp:revision>272</cp:revision>
  <dcterms:created xsi:type="dcterms:W3CDTF">2019-06-19T02:08:00Z</dcterms:created>
  <dcterms:modified xsi:type="dcterms:W3CDTF">2023-04-17T13:08:34Z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6955FAFFA29245018A71943C9E250681</vt:lpwstr>
  </property>
</Properties>
</file>